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0" r:id="rId4"/>
    <p:sldId id="259" r:id="rId5"/>
    <p:sldId id="262" r:id="rId6"/>
    <p:sldId id="268" r:id="rId7"/>
    <p:sldId id="264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99C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74" d="100"/>
          <a:sy n="74" d="100"/>
        </p:scale>
        <p:origin x="-7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9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12776"/>
            <a:ext cx="61722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Дидактический</a:t>
            </a:r>
            <a:br>
              <a:rPr lang="ru-RU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синквейн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Выполнила </a:t>
            </a:r>
          </a:p>
          <a:p>
            <a:pPr algn="r"/>
            <a:r>
              <a:rPr lang="ru-RU" dirty="0" err="1" smtClean="0"/>
              <a:t>Федонина</a:t>
            </a:r>
            <a:r>
              <a:rPr lang="ru-RU" dirty="0" smtClean="0"/>
              <a:t> О.Н.,</a:t>
            </a:r>
          </a:p>
          <a:p>
            <a:pPr algn="r"/>
            <a:r>
              <a:rPr lang="ru-RU" dirty="0" smtClean="0"/>
              <a:t>заместитель директора по УВР,</a:t>
            </a:r>
          </a:p>
          <a:p>
            <a:pPr algn="r"/>
            <a:r>
              <a:rPr lang="ru-RU" dirty="0" smtClean="0"/>
              <a:t>учитель математики</a:t>
            </a:r>
          </a:p>
          <a:p>
            <a:pPr algn="r"/>
            <a:r>
              <a:rPr lang="ru-RU" dirty="0" smtClean="0"/>
              <a:t>МБОУ СОШ №9 г. Брянска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Использованы материалы:</a:t>
            </a:r>
            <a:b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4873752"/>
          </a:xfrm>
        </p:spPr>
        <p:txBody>
          <a:bodyPr>
            <a:norm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  <a:hlinkClick r:id="rId2"/>
              </a:rPr>
              <a:t>http://ru.wikipedia.org/wiki/</a:t>
            </a:r>
            <a:endParaRPr lang="ru-RU" sz="2000" dirty="0" smtClean="0">
              <a:latin typeface="Calibri" pitchFamily="34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i="1" dirty="0" smtClean="0">
                <a:latin typeface="Calibri" pitchFamily="34" charset="0"/>
              </a:rPr>
              <a:t>Баннов А.</a:t>
            </a:r>
            <a:r>
              <a:rPr lang="ru-RU" sz="2000" dirty="0" smtClean="0">
                <a:latin typeface="Calibri" pitchFamily="34" charset="0"/>
              </a:rPr>
              <a:t> Учимся думать вместе : Материалы для тренинга учителей. — М.: ИНТУИТ.РУ, 2007.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000" dirty="0" smtClean="0">
                <a:latin typeface="Calibri" pitchFamily="34" charset="0"/>
              </a:rPr>
              <a:t>Написание </a:t>
            </a:r>
            <a:r>
              <a:rPr lang="ru-RU" sz="2000" dirty="0" err="1" smtClean="0">
                <a:latin typeface="Calibri" pitchFamily="34" charset="0"/>
              </a:rPr>
              <a:t>синквейнов</a:t>
            </a:r>
            <a:r>
              <a:rPr lang="ru-RU" sz="2000" dirty="0" smtClean="0">
                <a:latin typeface="Calibri" pitchFamily="34" charset="0"/>
              </a:rPr>
              <a:t> и работа с ними(рус.).</a:t>
            </a:r>
          </a:p>
          <a:p>
            <a:pPr marL="457200" indent="-457200">
              <a:buClrTx/>
              <a:buNone/>
            </a:pPr>
            <a:r>
              <a:rPr lang="ru-RU" sz="2000" dirty="0" smtClean="0">
                <a:latin typeface="Calibri" pitchFamily="34" charset="0"/>
              </a:rPr>
              <a:t>       </a:t>
            </a:r>
            <a:r>
              <a:rPr lang="ru-RU" sz="2000" i="1" dirty="0" smtClean="0">
                <a:latin typeface="Calibri" pitchFamily="34" charset="0"/>
              </a:rPr>
              <a:t>Элементы инновационных технологий</a:t>
            </a:r>
            <a:r>
              <a:rPr lang="ru-RU" sz="2000" dirty="0" smtClean="0">
                <a:latin typeface="Calibri" pitchFamily="34" charset="0"/>
              </a:rPr>
              <a:t>. </a:t>
            </a:r>
            <a:r>
              <a:rPr lang="ru-RU" sz="2000" dirty="0" err="1" smtClean="0">
                <a:latin typeface="Calibri" pitchFamily="34" charset="0"/>
              </a:rPr>
              <a:t>МедБио</a:t>
            </a:r>
            <a:r>
              <a:rPr lang="ru-RU" sz="2000" dirty="0" smtClean="0">
                <a:latin typeface="Calibri" pitchFamily="34" charset="0"/>
              </a:rPr>
              <a:t> (</a:t>
            </a:r>
            <a:r>
              <a:rPr lang="ru-RU" sz="2000" dirty="0" err="1" smtClean="0">
                <a:latin typeface="Calibri" pitchFamily="34" charset="0"/>
              </a:rPr>
              <a:t>кафедраМедицинской</a:t>
            </a:r>
            <a:r>
              <a:rPr lang="ru-RU" sz="2000" dirty="0" smtClean="0">
                <a:latin typeface="Calibri" pitchFamily="34" charset="0"/>
              </a:rPr>
              <a:t> биологии и генетики КГМУ). 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Что такое </a:t>
            </a:r>
            <a:r>
              <a:rPr lang="ru-RU" sz="5400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синквейн</a:t>
            </a:r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?</a:t>
            </a:r>
            <a:endParaRPr lang="ru-RU" sz="54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Calibri" pitchFamily="34" charset="0"/>
              </a:rPr>
              <a:t>Слово «</a:t>
            </a:r>
            <a:r>
              <a:rPr lang="ru-RU" sz="2800" b="1" dirty="0" err="1" smtClean="0">
                <a:solidFill>
                  <a:srgbClr val="0000FF"/>
                </a:solidFill>
                <a:latin typeface="Calibri" pitchFamily="34" charset="0"/>
              </a:rPr>
              <a:t>синквейн</a:t>
            </a:r>
            <a:r>
              <a:rPr lang="ru-RU" sz="2800" b="1" dirty="0" smtClean="0">
                <a:latin typeface="Calibri" pitchFamily="34" charset="0"/>
              </a:rPr>
              <a:t>» происходит от французского слова </a:t>
            </a:r>
            <a:r>
              <a:rPr lang="fr-FR" sz="2800" b="1" i="1" dirty="0" smtClean="0">
                <a:latin typeface="Calibri" pitchFamily="34" charset="0"/>
              </a:rPr>
              <a:t>cinquains</a:t>
            </a:r>
            <a:r>
              <a:rPr lang="ru-RU" sz="2800" b="1" i="1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latin typeface="Calibri" pitchFamily="34" charset="0"/>
              </a:rPr>
              <a:t>и означает «</a:t>
            </a: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пять строк</a:t>
            </a:r>
            <a:r>
              <a:rPr lang="ru-RU" sz="2800" b="1" dirty="0" smtClean="0">
                <a:latin typeface="Calibri" pitchFamily="34" charset="0"/>
              </a:rPr>
              <a:t>».</a:t>
            </a:r>
            <a:endParaRPr lang="ru-RU" sz="2000" b="1" dirty="0" smtClean="0">
              <a:latin typeface="Calibri" pitchFamily="34" charset="0"/>
            </a:endParaRPr>
          </a:p>
          <a:p>
            <a:pPr algn="ctr">
              <a:buNone/>
            </a:pPr>
            <a:endParaRPr lang="ru-RU" sz="12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Calibri" pitchFamily="34" charset="0"/>
              </a:rPr>
              <a:t>Синквейн</a:t>
            </a:r>
            <a:r>
              <a:rPr lang="ru-RU" sz="2800" b="1" dirty="0" smtClean="0">
                <a:latin typeface="Calibri" pitchFamily="34" charset="0"/>
              </a:rPr>
              <a:t> – </a:t>
            </a:r>
            <a:r>
              <a:rPr lang="ru-RU" sz="2800" b="1" dirty="0" err="1" smtClean="0">
                <a:latin typeface="Calibri" pitchFamily="34" charset="0"/>
              </a:rPr>
              <a:t>пятистрочная</a:t>
            </a:r>
            <a:r>
              <a:rPr lang="ru-RU" sz="2800" b="1" dirty="0" smtClean="0">
                <a:latin typeface="Calibri" pitchFamily="34" charset="0"/>
              </a:rPr>
              <a:t> стихотворная</a:t>
            </a:r>
          </a:p>
          <a:p>
            <a:pPr algn="ctr">
              <a:buNone/>
            </a:pPr>
            <a:r>
              <a:rPr lang="ru-RU" sz="2800" b="1" dirty="0" smtClean="0">
                <a:latin typeface="Calibri" pitchFamily="34" charset="0"/>
              </a:rPr>
              <a:t>форма, </a:t>
            </a: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возникшая в США в начале ХХ века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под влиянием</a:t>
            </a:r>
            <a:r>
              <a:rPr lang="ru-RU" sz="2800" b="1" dirty="0" smtClean="0">
                <a:latin typeface="Calibri" pitchFamily="34" charset="0"/>
              </a:rPr>
              <a:t> </a:t>
            </a: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японской поэзии</a:t>
            </a:r>
            <a:r>
              <a:rPr lang="ru-RU" sz="2800" b="1" dirty="0" smtClean="0">
                <a:latin typeface="Calibri" pitchFamily="34" charset="0"/>
              </a:rPr>
              <a:t>.</a:t>
            </a:r>
          </a:p>
          <a:p>
            <a:pPr algn="ctr">
              <a:buNone/>
            </a:pPr>
            <a:endParaRPr lang="ru-RU" sz="2800" b="1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Calibri" pitchFamily="34" charset="0"/>
              </a:rPr>
              <a:t>Синквейн</a:t>
            </a:r>
            <a:r>
              <a:rPr lang="ru-RU" sz="2800" b="1" dirty="0" smtClean="0">
                <a:latin typeface="Calibri" pitchFamily="34" charset="0"/>
              </a:rPr>
              <a:t> – это не обычное стихотворение, а стихотворение, </a:t>
            </a: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написанное в соответствии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</a:rPr>
              <a:t>с определёнными правилами</a:t>
            </a:r>
            <a:r>
              <a:rPr lang="ru-RU" sz="2800" b="1" dirty="0" smtClean="0">
                <a:latin typeface="Calibri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Дидактический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3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8800" b="1" dirty="0" smtClean="0">
                <a:latin typeface="Calibri" pitchFamily="34" charset="0"/>
              </a:rPr>
              <a:t>В этом жанре текст основывается </a:t>
            </a:r>
            <a:r>
              <a:rPr lang="ru-RU" sz="8800" b="1" dirty="0" smtClean="0">
                <a:solidFill>
                  <a:srgbClr val="0000FF"/>
                </a:solidFill>
                <a:latin typeface="Calibri" pitchFamily="34" charset="0"/>
              </a:rPr>
              <a:t>не на слоговой зависимости</a:t>
            </a:r>
            <a:r>
              <a:rPr lang="ru-RU" sz="8800" b="1" dirty="0" smtClean="0">
                <a:latin typeface="Calibri" pitchFamily="34" charset="0"/>
              </a:rPr>
              <a:t>, а </a:t>
            </a:r>
            <a:r>
              <a:rPr lang="ru-RU" sz="8800" b="1" dirty="0" smtClean="0">
                <a:solidFill>
                  <a:srgbClr val="0000FF"/>
                </a:solidFill>
                <a:latin typeface="Calibri" pitchFamily="34" charset="0"/>
              </a:rPr>
              <a:t>на содержательной и синтаксической </a:t>
            </a:r>
            <a:r>
              <a:rPr lang="ru-RU" sz="8800" b="1" dirty="0" err="1" smtClean="0">
                <a:solidFill>
                  <a:srgbClr val="0000FF"/>
                </a:solidFill>
                <a:latin typeface="Calibri" pitchFamily="34" charset="0"/>
              </a:rPr>
              <a:t>заданности</a:t>
            </a:r>
            <a:r>
              <a:rPr lang="ru-RU" sz="8800" b="1" dirty="0" smtClean="0">
                <a:solidFill>
                  <a:srgbClr val="0000FF"/>
                </a:solidFill>
                <a:latin typeface="Calibri" pitchFamily="34" charset="0"/>
              </a:rPr>
              <a:t> каждой строки.</a:t>
            </a:r>
          </a:p>
          <a:p>
            <a:pPr algn="ctr">
              <a:lnSpc>
                <a:spcPct val="120000"/>
              </a:lnSpc>
              <a:buNone/>
            </a:pPr>
            <a:endParaRPr lang="ru-RU" sz="43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8800" b="1" dirty="0" smtClean="0">
                <a:latin typeface="Calibri" pitchFamily="34" charset="0"/>
              </a:rPr>
              <a:t>Развился в практике американской школы,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800" b="1" dirty="0" smtClean="0">
                <a:solidFill>
                  <a:srgbClr val="0000FF"/>
                </a:solidFill>
                <a:latin typeface="Calibri" pitchFamily="34" charset="0"/>
              </a:rPr>
              <a:t>с</a:t>
            </a:r>
            <a:r>
              <a:rPr lang="ru-RU" sz="8000" b="1" dirty="0" smtClean="0">
                <a:solidFill>
                  <a:srgbClr val="0000FF"/>
                </a:solidFill>
                <a:latin typeface="Calibri" pitchFamily="34" charset="0"/>
              </a:rPr>
              <a:t> 1997 </a:t>
            </a:r>
            <a:r>
              <a:rPr lang="ru-RU" sz="8000" b="1" dirty="0" smtClean="0">
                <a:latin typeface="Calibri" pitchFamily="34" charset="0"/>
              </a:rPr>
              <a:t>года и </a:t>
            </a:r>
            <a:r>
              <a:rPr lang="ru-RU" sz="8000" b="1" dirty="0" smtClean="0">
                <a:solidFill>
                  <a:srgbClr val="0000FF"/>
                </a:solidFill>
                <a:latin typeface="Calibri" pitchFamily="34" charset="0"/>
              </a:rPr>
              <a:t>в России.</a:t>
            </a:r>
          </a:p>
          <a:p>
            <a:pPr algn="ctr">
              <a:lnSpc>
                <a:spcPct val="120000"/>
              </a:lnSpc>
              <a:buNone/>
            </a:pPr>
            <a:endParaRPr lang="ru-RU" sz="80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8600" b="1" i="1" dirty="0" smtClean="0">
                <a:latin typeface="Calibri" pitchFamily="34" charset="0"/>
              </a:rPr>
              <a:t>Дидактический </a:t>
            </a:r>
            <a:r>
              <a:rPr lang="ru-RU" sz="8600" b="1" i="1" dirty="0" err="1" smtClean="0">
                <a:latin typeface="Calibri" pitchFamily="34" charset="0"/>
              </a:rPr>
              <a:t>синквейн</a:t>
            </a:r>
            <a:r>
              <a:rPr lang="ru-RU" sz="8600" b="1" i="1" dirty="0" smtClean="0">
                <a:latin typeface="Calibri" pitchFamily="34" charset="0"/>
              </a:rPr>
              <a:t> -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8000" b="1" dirty="0" smtClean="0">
                <a:latin typeface="Calibri" pitchFamily="34" charset="0"/>
              </a:rPr>
              <a:t>это </a:t>
            </a:r>
            <a:r>
              <a:rPr lang="ru-RU" sz="8000" b="1" dirty="0" smtClean="0">
                <a:solidFill>
                  <a:srgbClr val="0000FF"/>
                </a:solidFill>
                <a:latin typeface="Calibri" pitchFamily="34" charset="0"/>
              </a:rPr>
              <a:t>прием</a:t>
            </a:r>
            <a:r>
              <a:rPr lang="ru-RU" sz="8000" b="1" dirty="0" smtClean="0">
                <a:latin typeface="Calibri" pitchFamily="34" charset="0"/>
              </a:rPr>
              <a:t> технологии </a:t>
            </a:r>
            <a:r>
              <a:rPr lang="ru-RU" sz="8000" b="1" dirty="0" smtClean="0">
                <a:solidFill>
                  <a:srgbClr val="0000FF"/>
                </a:solidFill>
                <a:latin typeface="Calibri" pitchFamily="34" charset="0"/>
              </a:rPr>
              <a:t>развития</a:t>
            </a:r>
            <a:r>
              <a:rPr lang="ru-RU" sz="8000" b="1" dirty="0" smtClean="0">
                <a:latin typeface="Calibri" pitchFamily="34" charset="0"/>
              </a:rPr>
              <a:t> критического </a:t>
            </a:r>
            <a:r>
              <a:rPr lang="ru-RU" sz="8000" b="1" dirty="0" smtClean="0">
                <a:solidFill>
                  <a:srgbClr val="0000FF"/>
                </a:solidFill>
                <a:latin typeface="Calibri" pitchFamily="34" charset="0"/>
              </a:rPr>
              <a:t>мышления через чтение и письмо</a:t>
            </a:r>
            <a:r>
              <a:rPr lang="ru-RU" sz="8000" b="1" dirty="0" smtClean="0">
                <a:latin typeface="Calibri" pitchFamily="34" charset="0"/>
              </a:rPr>
              <a:t>.</a:t>
            </a:r>
          </a:p>
          <a:p>
            <a:pPr algn="ctr">
              <a:lnSpc>
                <a:spcPct val="120000"/>
              </a:lnSpc>
              <a:buNone/>
            </a:pPr>
            <a:endParaRPr lang="ru-RU" sz="8000" dirty="0" smtClean="0">
              <a:solidFill>
                <a:srgbClr val="0000FF"/>
              </a:solidFill>
              <a:latin typeface="Calibri" pitchFamily="34" charset="0"/>
            </a:endParaRPr>
          </a:p>
          <a:p>
            <a:pPr lvl="0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endParaRPr lang="ru-RU" sz="6800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написания </a:t>
            </a:r>
            <a:r>
              <a:rPr lang="ru-RU" sz="4400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синквейна</a:t>
            </a: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sz="2800" b="1" dirty="0" err="1" smtClean="0">
                <a:latin typeface="Calibri" pitchFamily="34" charset="0"/>
              </a:rPr>
              <a:t>Синквейн</a:t>
            </a:r>
            <a:r>
              <a:rPr lang="ru-RU" sz="2800" b="1" dirty="0" smtClean="0">
                <a:latin typeface="Calibri" pitchFamily="34" charset="0"/>
              </a:rPr>
              <a:t> состоит из 5 строк;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800" b="1" dirty="0" smtClean="0">
                <a:latin typeface="Calibri" pitchFamily="34" charset="0"/>
              </a:rPr>
              <a:t>Его форма напоминает ёлочку</a:t>
            </a:r>
          </a:p>
          <a:p>
            <a:pPr>
              <a:buClrTx/>
              <a:buNone/>
            </a:pPr>
            <a:endParaRPr lang="ru-RU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             1 слово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</a:rPr>
              <a:t>         2 слова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Calibri" pitchFamily="34" charset="0"/>
              </a:rPr>
              <a:t>      3 слова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Calibri" pitchFamily="34" charset="0"/>
              </a:rPr>
              <a:t>    4 слова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              1 слово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868144" y="3429000"/>
            <a:ext cx="720080" cy="57606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580112" y="4005064"/>
            <a:ext cx="647700" cy="576063"/>
          </a:xfrm>
          <a:prstGeom prst="triangle">
            <a:avLst>
              <a:gd name="adj" fmla="val 460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228184" y="4005064"/>
            <a:ext cx="647700" cy="576263"/>
          </a:xfrm>
          <a:prstGeom prst="triangle">
            <a:avLst>
              <a:gd name="adj" fmla="val 539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220072" y="4581128"/>
            <a:ext cx="647700" cy="576063"/>
          </a:xfrm>
          <a:prstGeom prst="triangle">
            <a:avLst>
              <a:gd name="adj" fmla="val 5522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868144" y="4581128"/>
            <a:ext cx="647700" cy="576263"/>
          </a:xfrm>
          <a:prstGeom prst="triangle">
            <a:avLst>
              <a:gd name="adj" fmla="val 5522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516216" y="4581128"/>
            <a:ext cx="647700" cy="576263"/>
          </a:xfrm>
          <a:prstGeom prst="triangle">
            <a:avLst>
              <a:gd name="adj" fmla="val 5522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60032" y="5157192"/>
            <a:ext cx="647700" cy="576263"/>
          </a:xfrm>
          <a:prstGeom prst="triangle">
            <a:avLst>
              <a:gd name="adj" fmla="val 5653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508104" y="5157192"/>
            <a:ext cx="647700" cy="576263"/>
          </a:xfrm>
          <a:prstGeom prst="triangle">
            <a:avLst>
              <a:gd name="adj" fmla="val 5522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156176" y="5157192"/>
            <a:ext cx="647700" cy="576263"/>
          </a:xfrm>
          <a:prstGeom prst="triangle">
            <a:avLst>
              <a:gd name="adj" fmla="val 539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804248" y="5157192"/>
            <a:ext cx="647700" cy="576263"/>
          </a:xfrm>
          <a:prstGeom prst="triangle">
            <a:avLst>
              <a:gd name="adj" fmla="val 5392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868144" y="5733256"/>
            <a:ext cx="647700" cy="576263"/>
          </a:xfrm>
          <a:prstGeom prst="triangle">
            <a:avLst>
              <a:gd name="adj" fmla="val 47386"/>
            </a:avLst>
          </a:prstGeom>
          <a:solidFill>
            <a:srgbClr val="9966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856" y="188640"/>
            <a:ext cx="765658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Что пишется в каждой строке?</a:t>
            </a:r>
          </a:p>
        </p:txBody>
      </p:sp>
      <p:sp>
        <p:nvSpPr>
          <p:cNvPr id="3" name="Рамка 2"/>
          <p:cNvSpPr/>
          <p:nvPr/>
        </p:nvSpPr>
        <p:spPr>
          <a:xfrm>
            <a:off x="323528" y="1412776"/>
            <a:ext cx="1727200" cy="719137"/>
          </a:xfrm>
          <a:prstGeom prst="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323528" y="2348880"/>
            <a:ext cx="1727200" cy="720725"/>
          </a:xfrm>
          <a:prstGeom prst="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323528" y="3717032"/>
            <a:ext cx="1727200" cy="720725"/>
          </a:xfrm>
          <a:prstGeom prst="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23528" y="4653136"/>
            <a:ext cx="1727200" cy="720725"/>
          </a:xfrm>
          <a:prstGeom prst="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23528" y="5661248"/>
            <a:ext cx="1727200" cy="720725"/>
          </a:xfrm>
          <a:prstGeom prst="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9" y="1556792"/>
            <a:ext cx="1728192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mic Sans MS" pitchFamily="66" charset="0"/>
              </a:rPr>
              <a:t>1 строка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2420888"/>
            <a:ext cx="18002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mic Sans MS" pitchFamily="66" charset="0"/>
              </a:rPr>
              <a:t>2 строка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528" y="3861048"/>
            <a:ext cx="1800200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mic Sans MS" pitchFamily="66" charset="0"/>
              </a:rPr>
              <a:t>3 строка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4725144"/>
            <a:ext cx="18002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mic Sans MS" pitchFamily="66" charset="0"/>
              </a:rPr>
              <a:t>4 строка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5733256"/>
            <a:ext cx="1800225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omic Sans MS" pitchFamily="66" charset="0"/>
              </a:rPr>
              <a:t>5 строка</a:t>
            </a: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411760" y="908720"/>
            <a:ext cx="6552728" cy="108012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rgbClr val="CCFF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411760" y="2132856"/>
            <a:ext cx="6552728" cy="1080120"/>
          </a:xfrm>
          <a:prstGeom prst="wedgeRectCallout">
            <a:avLst>
              <a:gd name="adj1" fmla="val -54990"/>
              <a:gd name="adj2" fmla="val 4779"/>
            </a:avLst>
          </a:prstGeom>
          <a:solidFill>
            <a:srgbClr val="CCFF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411760" y="3356992"/>
            <a:ext cx="6552728" cy="108012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rgbClr val="CCFF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2411760" y="4581128"/>
            <a:ext cx="6552728" cy="720080"/>
          </a:xfrm>
          <a:prstGeom prst="wedgeRectCallout">
            <a:avLst>
              <a:gd name="adj1" fmla="val -55206"/>
              <a:gd name="adj2" fmla="val 12475"/>
            </a:avLst>
          </a:prstGeom>
          <a:solidFill>
            <a:srgbClr val="CCFF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2411760" y="5517232"/>
            <a:ext cx="5688632" cy="1080120"/>
          </a:xfrm>
          <a:prstGeom prst="wedgeRectCallout">
            <a:avLst>
              <a:gd name="adj1" fmla="val -57395"/>
              <a:gd name="adj2" fmla="val -4841"/>
            </a:avLst>
          </a:prstGeom>
          <a:solidFill>
            <a:srgbClr val="CCFF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411760" y="908720"/>
            <a:ext cx="6552728" cy="1107996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заголовок (объект, о котором пойдет речь).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Это существительное или местоимение. (Кто? Что?)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11760" y="2132856"/>
            <a:ext cx="6553200" cy="1107996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свойства объекта. Это прилагательные или причастия.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(Какой? Какая? Какое? Какие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? Чей?)</a:t>
            </a:r>
            <a:endParaRPr lang="ru-RU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11760" y="3356992"/>
            <a:ext cx="6553200" cy="1107996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–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характерные действия объекта.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Это глаголы или деепричастия.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(Что делает? Что делают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? Что делая? Что сделав?)</a:t>
            </a:r>
            <a:endParaRPr lang="ru-RU" sz="2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411760" y="4581128"/>
            <a:ext cx="6553200" cy="769441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-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это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фраза, в которой выражается личное  мнение к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объекту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разговора.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411760" y="5517232"/>
            <a:ext cx="5688409" cy="1107996"/>
          </a:xfrm>
          <a:prstGeom prst="rect">
            <a:avLst/>
          </a:prstGeom>
          <a:solidFill>
            <a:srgbClr val="CCFFFF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2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Comic Sans MS" pitchFamily="66" charset="0"/>
              </a:rPr>
              <a:t>-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вывод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ru-RU" sz="2200" dirty="0" smtClean="0">
                <a:solidFill>
                  <a:srgbClr val="002060"/>
                </a:solidFill>
                <a:latin typeface="Comic Sans MS" pitchFamily="66" charset="0"/>
              </a:rPr>
              <a:t>итог, суть объекта. Это существительное (Синоним). </a:t>
            </a:r>
            <a:r>
              <a:rPr lang="ru-RU" sz="2200" dirty="0">
                <a:solidFill>
                  <a:srgbClr val="002060"/>
                </a:solidFill>
                <a:latin typeface="Comic Sans MS" pitchFamily="66" charset="0"/>
              </a:rPr>
              <a:t>(Кто? Что?)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Всегда ли так?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00FF"/>
                </a:solidFill>
              </a:rPr>
              <a:t>Чёткое соблюдение правил </a:t>
            </a:r>
            <a:r>
              <a:rPr lang="ru-RU" dirty="0" smtClean="0"/>
              <a:t>написания </a:t>
            </a:r>
            <a:r>
              <a:rPr lang="ru-RU" dirty="0" err="1" smtClean="0"/>
              <a:t>синквейна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не обязательно.</a:t>
            </a:r>
          </a:p>
          <a:p>
            <a:pPr algn="ctr">
              <a:buNone/>
            </a:pPr>
            <a:r>
              <a:rPr lang="ru-RU" i="1" u="sng" dirty="0" smtClean="0"/>
              <a:t>Для улучшения текста можно: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dirty="0" smtClean="0">
                <a:solidFill>
                  <a:srgbClr val="0000FF"/>
                </a:solidFill>
              </a:rPr>
              <a:t>3 строке - </a:t>
            </a:r>
            <a:r>
              <a:rPr lang="ru-RU" dirty="0" smtClean="0"/>
              <a:t>использовать вместо глагола или причастия словосочетание, которое подходит по смыслу, </a:t>
            </a:r>
          </a:p>
          <a:p>
            <a:pPr>
              <a:buNone/>
            </a:pPr>
            <a:r>
              <a:rPr lang="ru-RU" dirty="0" smtClean="0"/>
              <a:t>в</a:t>
            </a:r>
            <a:r>
              <a:rPr lang="ru-RU" b="1" dirty="0" smtClean="0">
                <a:solidFill>
                  <a:srgbClr val="0000FF"/>
                </a:solidFill>
              </a:rPr>
              <a:t> 4 строке - </a:t>
            </a:r>
            <a:r>
              <a:rPr lang="ru-RU" dirty="0" smtClean="0"/>
              <a:t>3 или 5 слов, устойчивое выражение или фразеологизм,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dirty="0" smtClean="0">
                <a:solidFill>
                  <a:srgbClr val="0000FF"/>
                </a:solidFill>
              </a:rPr>
              <a:t>5 строке</a:t>
            </a:r>
            <a:r>
              <a:rPr lang="ru-RU" dirty="0" smtClean="0"/>
              <a:t> — 2 слова.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Возможны варианты </a:t>
            </a:r>
            <a:r>
              <a:rPr lang="ru-RU" b="1" dirty="0" smtClean="0">
                <a:solidFill>
                  <a:srgbClr val="0000FF"/>
                </a:solidFill>
              </a:rPr>
              <a:t>использования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0000FF"/>
                </a:solidFill>
              </a:rPr>
              <a:t>других частей речи.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чём можно написать </a:t>
            </a:r>
            <a:r>
              <a:rPr lang="ru-RU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ru-RU" sz="31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ClrTx/>
              <a:buNone/>
            </a:pPr>
            <a:r>
              <a:rPr lang="ru-RU" sz="3200" b="1" dirty="0" smtClean="0">
                <a:solidFill>
                  <a:srgbClr val="663300"/>
                </a:solidFill>
                <a:latin typeface="Calibri" pitchFamily="34" charset="0"/>
              </a:rPr>
              <a:t>Тема может быть любой:</a:t>
            </a:r>
          </a:p>
          <a:p>
            <a:endParaRPr lang="ru-RU" sz="3200" b="1" dirty="0" smtClean="0">
              <a:solidFill>
                <a:srgbClr val="663300"/>
              </a:solidFill>
              <a:latin typeface="Calibri" pitchFamily="34" charset="0"/>
            </a:endParaRPr>
          </a:p>
          <a:p>
            <a:pPr lvl="4">
              <a:buClrTx/>
              <a:buSzPct val="73000"/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latin typeface="Calibri" pitchFamily="34" charset="0"/>
              </a:rPr>
              <a:t>о школе;</a:t>
            </a:r>
          </a:p>
          <a:p>
            <a:pPr lvl="4">
              <a:buClrTx/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002060"/>
                </a:solidFill>
                <a:latin typeface="Calibri" pitchFamily="34" charset="0"/>
              </a:rPr>
              <a:t> об учителе; </a:t>
            </a:r>
          </a:p>
          <a:p>
            <a:pPr lvl="4">
              <a:buClrTx/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002060"/>
                </a:solidFill>
                <a:latin typeface="Calibri" pitchFamily="34" charset="0"/>
              </a:rPr>
              <a:t> об изученном на уроке;</a:t>
            </a:r>
          </a:p>
          <a:p>
            <a:pPr lvl="4">
              <a:buClrTx/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002060"/>
                </a:solidFill>
                <a:latin typeface="Calibri" pitchFamily="34" charset="0"/>
              </a:rPr>
              <a:t> о литературном герое;</a:t>
            </a:r>
          </a:p>
          <a:p>
            <a:pPr lvl="4">
              <a:buClrTx/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002060"/>
                </a:solidFill>
                <a:latin typeface="Calibri" pitchFamily="34" charset="0"/>
              </a:rPr>
              <a:t> о настроении;</a:t>
            </a:r>
          </a:p>
          <a:p>
            <a:pPr lvl="4">
              <a:buClrTx/>
              <a:buFont typeface="Wingdings" pitchFamily="2" charset="2"/>
              <a:buChar char="Ø"/>
            </a:pPr>
            <a:r>
              <a:rPr lang="ru-RU" sz="3200" i="1" dirty="0" smtClean="0">
                <a:solidFill>
                  <a:srgbClr val="002060"/>
                </a:solidFill>
                <a:latin typeface="Calibri" pitchFamily="34" charset="0"/>
              </a:rPr>
              <a:t> 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Приводим примеры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3657600" cy="504745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latin typeface="Calibri" pitchFamily="34" charset="0"/>
              </a:rPr>
              <a:t>Математика</a:t>
            </a:r>
          </a:p>
          <a:p>
            <a:pPr lvl="0" algn="ctr">
              <a:buNone/>
            </a:pPr>
            <a:r>
              <a:rPr lang="ru-RU" dirty="0" smtClean="0">
                <a:latin typeface="Calibri" pitchFamily="34" charset="0"/>
              </a:rPr>
              <a:t>Занимательная, увлекательная.</a:t>
            </a:r>
          </a:p>
          <a:p>
            <a:pPr lvl="0" algn="ctr">
              <a:buNone/>
            </a:pPr>
            <a:r>
              <a:rPr lang="ru-RU" dirty="0" err="1" smtClean="0">
                <a:latin typeface="Calibri" pitchFamily="34" charset="0"/>
              </a:rPr>
              <a:t>Cистематизирует</a:t>
            </a:r>
            <a:r>
              <a:rPr lang="ru-RU" dirty="0" smtClean="0">
                <a:latin typeface="Calibri" pitchFamily="34" charset="0"/>
              </a:rPr>
              <a:t>, развивает, обогащает.</a:t>
            </a:r>
          </a:p>
          <a:p>
            <a:pPr lvl="0" algn="ctr">
              <a:buNone/>
            </a:pPr>
            <a:r>
              <a:rPr lang="ru-RU" dirty="0" smtClean="0">
                <a:latin typeface="Calibri" pitchFamily="34" charset="0"/>
              </a:rPr>
              <a:t>Её учить – ум точить.</a:t>
            </a:r>
          </a:p>
          <a:p>
            <a:pPr lvl="0" algn="ctr">
              <a:buNone/>
            </a:pPr>
            <a:r>
              <a:rPr lang="ru-RU" b="1" dirty="0" smtClean="0">
                <a:latin typeface="Calibri" pitchFamily="34" charset="0"/>
              </a:rPr>
              <a:t>Царица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70248" y="1124744"/>
            <a:ext cx="3657600" cy="504745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b="1" dirty="0" smtClean="0">
                <a:latin typeface="Calibri" pitchFamily="34" charset="0"/>
              </a:rPr>
              <a:t>Задача</a:t>
            </a:r>
            <a:endParaRPr lang="ru-RU" dirty="0" smtClean="0">
              <a:latin typeface="Calibri" pitchFamily="34" charset="0"/>
            </a:endParaRPr>
          </a:p>
          <a:p>
            <a:pPr lvl="0" algn="ctr">
              <a:buNone/>
            </a:pPr>
            <a:r>
              <a:rPr lang="ru-RU" dirty="0" smtClean="0">
                <a:latin typeface="Calibri" pitchFamily="34" charset="0"/>
              </a:rPr>
              <a:t>Трудная, непонятная.</a:t>
            </a:r>
          </a:p>
          <a:p>
            <a:pPr lvl="0" algn="ctr">
              <a:buNone/>
            </a:pPr>
            <a:r>
              <a:rPr lang="ru-RU" dirty="0" smtClean="0">
                <a:latin typeface="Calibri" pitchFamily="34" charset="0"/>
              </a:rPr>
              <a:t>Думать, рассуждать, решать.</a:t>
            </a:r>
          </a:p>
          <a:p>
            <a:pPr lvl="0" algn="ctr">
              <a:buNone/>
            </a:pPr>
            <a:r>
              <a:rPr lang="ru-RU" dirty="0" smtClean="0">
                <a:latin typeface="Calibri" pitchFamily="34" charset="0"/>
              </a:rPr>
              <a:t>Развивает логическое мышление.</a:t>
            </a:r>
          </a:p>
          <a:p>
            <a:pPr lvl="0" algn="ctr">
              <a:buNone/>
            </a:pPr>
            <a:r>
              <a:rPr lang="ru-RU" b="1" dirty="0" smtClean="0">
                <a:latin typeface="Calibri" pitchFamily="34" charset="0"/>
              </a:rPr>
              <a:t>Получится!</a:t>
            </a:r>
          </a:p>
          <a:p>
            <a:pPr lvl="0" algn="ctr">
              <a:buNone/>
            </a:pPr>
            <a:endParaRPr lang="ru-RU" b="1" dirty="0" smtClean="0">
              <a:latin typeface="Calibri" pitchFamily="34" charset="0"/>
            </a:endParaRPr>
          </a:p>
        </p:txBody>
      </p:sp>
      <p:pic>
        <p:nvPicPr>
          <p:cNvPr id="6" name="Рисунок 5" descr="задач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221088"/>
            <a:ext cx="2664296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68952" cy="562074"/>
          </a:xfrm>
        </p:spPr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Почему </a:t>
            </a:r>
            <a:r>
              <a:rPr lang="ru-RU" sz="2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синквейн</a:t>
            </a:r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укоренился в школьной программе?</a:t>
            </a:r>
            <a:endParaRPr lang="ru-RU" sz="2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100" b="1" dirty="0" smtClean="0">
                <a:solidFill>
                  <a:srgbClr val="0000FF"/>
                </a:solidFill>
                <a:latin typeface="Calibri" pitchFamily="34" charset="0"/>
              </a:rPr>
              <a:t>Благодаря выполнению следующих функций</a:t>
            </a:r>
            <a:r>
              <a:rPr lang="ru-RU" sz="2100" b="1" dirty="0" smtClean="0">
                <a:latin typeface="Calibri" pitchFamily="34" charset="0"/>
              </a:rPr>
              <a:t>: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развитие образного мышления;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расширение словарного запаса;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приобретение навыка анализа сложной информации;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приобретения навыка выявления главного из массы информации;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развитие умения формулировать и делать вывод;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для учителя оценка словарного запаса и знаний ученика.</a:t>
            </a:r>
          </a:p>
          <a:p>
            <a:pPr algn="ctr" fontAlgn="base">
              <a:lnSpc>
                <a:spcPct val="120000"/>
              </a:lnSpc>
              <a:buClrTx/>
              <a:buNone/>
            </a:pPr>
            <a:r>
              <a:rPr lang="ru-RU" sz="2100" dirty="0" smtClean="0">
                <a:latin typeface="Calibri" pitchFamily="34" charset="0"/>
              </a:rPr>
              <a:t>Процедура </a:t>
            </a:r>
            <a:r>
              <a:rPr lang="ru-RU" sz="2100" b="1" dirty="0" smtClean="0">
                <a:solidFill>
                  <a:srgbClr val="0000FF"/>
                </a:solidFill>
                <a:latin typeface="Calibri" pitchFamily="34" charset="0"/>
              </a:rPr>
              <a:t>составления </a:t>
            </a:r>
            <a:r>
              <a:rPr lang="ru-RU" sz="2100" b="1" dirty="0" err="1" smtClean="0">
                <a:solidFill>
                  <a:srgbClr val="0000FF"/>
                </a:solidFill>
                <a:latin typeface="Calibri" pitchFamily="34" charset="0"/>
              </a:rPr>
              <a:t>синквейна</a:t>
            </a:r>
            <a:r>
              <a:rPr lang="ru-RU" sz="21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2100" dirty="0" smtClean="0">
                <a:latin typeface="Calibri" pitchFamily="34" charset="0"/>
              </a:rPr>
              <a:t>позволяет гармонично </a:t>
            </a:r>
            <a:r>
              <a:rPr lang="ru-RU" sz="2100" b="1" dirty="0" smtClean="0">
                <a:solidFill>
                  <a:srgbClr val="0000FF"/>
                </a:solidFill>
                <a:latin typeface="Calibri" pitchFamily="34" charset="0"/>
              </a:rPr>
              <a:t>сочетать</a:t>
            </a:r>
            <a:r>
              <a:rPr lang="ru-RU" sz="2100" dirty="0" smtClean="0">
                <a:latin typeface="Calibri" pitchFamily="34" charset="0"/>
              </a:rPr>
              <a:t> элементы всех трех </a:t>
            </a:r>
            <a:r>
              <a:rPr lang="ru-RU" sz="2100" b="1" dirty="0" smtClean="0">
                <a:solidFill>
                  <a:srgbClr val="0000FF"/>
                </a:solidFill>
                <a:latin typeface="Calibri" pitchFamily="34" charset="0"/>
              </a:rPr>
              <a:t>основных образовательных систем</a:t>
            </a:r>
            <a:r>
              <a:rPr lang="ru-RU" sz="2100" dirty="0" smtClean="0">
                <a:latin typeface="Calibri" pitchFamily="34" charset="0"/>
              </a:rPr>
              <a:t>: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информационной,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err="1" smtClean="0">
                <a:latin typeface="Calibri" pitchFamily="34" charset="0"/>
              </a:rPr>
              <a:t>деятельностной</a:t>
            </a:r>
            <a:r>
              <a:rPr lang="ru-RU" sz="2100" dirty="0" smtClean="0">
                <a:latin typeface="Calibri" pitchFamily="34" charset="0"/>
              </a:rPr>
              <a:t>,</a:t>
            </a:r>
          </a:p>
          <a:p>
            <a:pPr lvl="3" fontAlgn="base">
              <a:lnSpc>
                <a:spcPct val="120000"/>
              </a:lnSpc>
              <a:buClrTx/>
              <a:buFont typeface="Wingdings" pitchFamily="2" charset="2"/>
              <a:buChar char="Ø"/>
            </a:pPr>
            <a:r>
              <a:rPr lang="ru-RU" sz="2100" dirty="0" smtClean="0">
                <a:latin typeface="Calibri" pitchFamily="34" charset="0"/>
              </a:rPr>
              <a:t>личностно-ориентированной.</a:t>
            </a:r>
            <a:endParaRPr lang="ru-RU" sz="1700" dirty="0" smtClean="0">
              <a:latin typeface="Calibri" pitchFamily="34" charset="0"/>
            </a:endParaRPr>
          </a:p>
          <a:p>
            <a:pPr algn="just" fontAlgn="base">
              <a:lnSpc>
                <a:spcPct val="120000"/>
              </a:lnSpc>
              <a:buClrTx/>
              <a:buNone/>
            </a:pPr>
            <a:r>
              <a:rPr lang="ru-RU" sz="2200" dirty="0" smtClean="0">
                <a:latin typeface="Calibri" pitchFamily="34" charset="0"/>
              </a:rPr>
              <a:t>Практикуется </a:t>
            </a:r>
            <a:r>
              <a:rPr lang="ru-RU" sz="2200" b="1" dirty="0" smtClean="0">
                <a:solidFill>
                  <a:srgbClr val="0000FF"/>
                </a:solidFill>
                <a:latin typeface="Calibri" pitchFamily="34" charset="0"/>
              </a:rPr>
              <a:t>н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аписание </a:t>
            </a:r>
            <a:r>
              <a:rPr lang="ru-RU" sz="2000" b="1" dirty="0" err="1" smtClean="0">
                <a:solidFill>
                  <a:srgbClr val="0000FF"/>
                </a:solidFill>
                <a:latin typeface="Calibri" pitchFamily="34" charset="0"/>
              </a:rPr>
              <a:t>синквейнов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  </a:t>
            </a:r>
            <a:r>
              <a:rPr lang="ru-RU" sz="2000" dirty="0" smtClean="0">
                <a:latin typeface="Calibri" pitchFamily="34" charset="0"/>
              </a:rPr>
              <a:t>как 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при введении в тему</a:t>
            </a:r>
            <a:r>
              <a:rPr lang="ru-RU" sz="2000" dirty="0" smtClean="0">
                <a:latin typeface="Calibri" pitchFamily="34" charset="0"/>
              </a:rPr>
              <a:t>, так и </a:t>
            </a:r>
            <a:r>
              <a:rPr lang="ru-RU" sz="2000" b="1" dirty="0" smtClean="0">
                <a:solidFill>
                  <a:srgbClr val="0000FF"/>
                </a:solidFill>
                <a:latin typeface="Calibri" pitchFamily="34" charset="0"/>
              </a:rPr>
              <a:t>при проведении итоговых уроков</a:t>
            </a:r>
            <a:r>
              <a:rPr lang="ru-RU" sz="2000" dirty="0" smtClean="0">
                <a:latin typeface="Calibri" pitchFamily="34" charset="0"/>
              </a:rPr>
              <a:t>.</a:t>
            </a:r>
            <a:endParaRPr lang="ru-RU" sz="2300" dirty="0" smtClean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414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Дидактический синквейн</vt:lpstr>
      <vt:lpstr>Что такое синквейн?</vt:lpstr>
      <vt:lpstr>Дидактический синквейн</vt:lpstr>
      <vt:lpstr>Правила написания синквейна </vt:lpstr>
      <vt:lpstr>Презентация PowerPoint</vt:lpstr>
      <vt:lpstr>Всегда ли так?</vt:lpstr>
      <vt:lpstr>О чём можно написать синквейн? </vt:lpstr>
      <vt:lpstr>Приводим примеры</vt:lpstr>
      <vt:lpstr>Почему синквейн укоренился в школьной программе?</vt:lpstr>
      <vt:lpstr>Использованы материалы: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Сиквейн</dc:title>
  <cp:lastModifiedBy>Учитель</cp:lastModifiedBy>
  <cp:revision>36</cp:revision>
  <dcterms:modified xsi:type="dcterms:W3CDTF">2015-11-06T06:46:51Z</dcterms:modified>
</cp:coreProperties>
</file>