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29"/>
  </p:notesMasterIdLst>
  <p:sldIdLst>
    <p:sldId id="256" r:id="rId2"/>
    <p:sldId id="274" r:id="rId3"/>
    <p:sldId id="257" r:id="rId4"/>
    <p:sldId id="258" r:id="rId5"/>
    <p:sldId id="259" r:id="rId6"/>
    <p:sldId id="261" r:id="rId7"/>
    <p:sldId id="260" r:id="rId8"/>
    <p:sldId id="262" r:id="rId9"/>
    <p:sldId id="275" r:id="rId10"/>
    <p:sldId id="276" r:id="rId11"/>
    <p:sldId id="277" r:id="rId12"/>
    <p:sldId id="278" r:id="rId13"/>
    <p:sldId id="279" r:id="rId14"/>
    <p:sldId id="280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83" r:id="rId26"/>
    <p:sldId id="273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8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20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0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5D52-FE2A-4AA1-B8EB-80478D96122D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21D0F-B33E-4774-89B8-671C6887D6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21D0F-B33E-4774-89B8-671C6887D66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21D0F-B33E-4774-89B8-671C6887D66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WORKS\Desktop\&#1091;&#1088;&#1086;&#1082;\Array+-+&#1040;&#1081;&#1089;&#1077;&#1076;&#1086;&#1088;&#1072;(music.day.az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446449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     </a:t>
            </a:r>
            <a:r>
              <a:rPr lang="ru-RU" b="1" i="1" dirty="0" err="1" smtClean="0">
                <a:solidFill>
                  <a:srgbClr val="002060"/>
                </a:solidFill>
              </a:rPr>
              <a:t>Самопрезентация</a:t>
            </a:r>
            <a:r>
              <a:rPr lang="ru-RU" b="1" i="1" dirty="0" smtClean="0">
                <a:solidFill>
                  <a:srgbClr val="002060"/>
                </a:solidFill>
              </a:rPr>
              <a:t> учителя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        английского языка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  МБОУ СОШ №9 г. Брянска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sz="3100" b="1" i="1" dirty="0" smtClean="0">
                <a:solidFill>
                  <a:srgbClr val="002060"/>
                </a:solidFill>
              </a:rPr>
              <a:t>                      с углубленным изучением</a:t>
            </a:r>
            <a:br>
              <a:rPr lang="ru-RU" sz="3100" b="1" i="1" dirty="0" smtClean="0">
                <a:solidFill>
                  <a:srgbClr val="002060"/>
                </a:solidFill>
              </a:rPr>
            </a:br>
            <a:r>
              <a:rPr lang="ru-RU" sz="3100" b="1" i="1" dirty="0" smtClean="0">
                <a:solidFill>
                  <a:srgbClr val="002060"/>
                </a:solidFill>
              </a:rPr>
              <a:t>            отдельных предметов им. Ф.И.Тютчева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      Аксёновой Светланы  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                </a:t>
            </a:r>
            <a:r>
              <a:rPr lang="ru-RU" sz="4900" b="1" i="1" dirty="0" smtClean="0">
                <a:solidFill>
                  <a:srgbClr val="002060"/>
                </a:solidFill>
              </a:rPr>
              <a:t>Ивановны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Array+-+Айседора(music.day.az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839200" y="0"/>
            <a:ext cx="288000" cy="288000"/>
          </a:xfrm>
          <a:prstGeom prst="rect">
            <a:avLst/>
          </a:prstGeom>
        </p:spPr>
      </p:pic>
    </p:spTree>
  </p:cSld>
  <p:clrMapOvr>
    <a:masterClrMapping/>
  </p:clrMapOvr>
  <p:transition advClick="0" advTm="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05800" cy="3816424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Хороший учитель – пример для подражания.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Мой жизненный девиз: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</a:t>
            </a:r>
            <a:r>
              <a:rPr lang="en-US" sz="3200" b="1" i="1" dirty="0" smtClean="0">
                <a:solidFill>
                  <a:srgbClr val="002060"/>
                </a:solidFill>
              </a:rPr>
              <a:t> to see the world</a:t>
            </a:r>
            <a:br>
              <a:rPr lang="en-US" sz="3200" b="1" i="1" dirty="0" smtClean="0">
                <a:solidFill>
                  <a:srgbClr val="002060"/>
                </a:solidFill>
              </a:rPr>
            </a:br>
            <a:r>
              <a:rPr lang="en-US" sz="3200" b="1" i="1" dirty="0" smtClean="0">
                <a:solidFill>
                  <a:srgbClr val="002060"/>
                </a:solidFill>
              </a:rPr>
              <a:t>- to carry out my plans</a:t>
            </a:r>
            <a:br>
              <a:rPr lang="en-US" sz="3200" b="1" i="1" dirty="0" smtClean="0">
                <a:solidFill>
                  <a:srgbClr val="002060"/>
                </a:solidFill>
              </a:rPr>
            </a:br>
            <a:r>
              <a:rPr lang="en-US" sz="3200" b="1" i="1" dirty="0" smtClean="0">
                <a:solidFill>
                  <a:srgbClr val="002060"/>
                </a:solidFill>
              </a:rPr>
              <a:t>- to see behind the walls</a:t>
            </a:r>
            <a:br>
              <a:rPr lang="en-US" sz="3200" b="1" i="1" dirty="0" smtClean="0">
                <a:solidFill>
                  <a:srgbClr val="002060"/>
                </a:solidFill>
              </a:rPr>
            </a:br>
            <a:r>
              <a:rPr lang="en-US" sz="3200" b="1" i="1" dirty="0" smtClean="0">
                <a:solidFill>
                  <a:srgbClr val="002060"/>
                </a:solidFill>
              </a:rPr>
              <a:t>- don`t stop to amaze</a:t>
            </a:r>
            <a:br>
              <a:rPr lang="en-US" sz="3200" b="1" i="1" dirty="0" smtClean="0">
                <a:solidFill>
                  <a:srgbClr val="002060"/>
                </a:solidFill>
              </a:rPr>
            </a:br>
            <a:r>
              <a:rPr lang="en-US" sz="3200" b="1" i="1" dirty="0" smtClean="0">
                <a:solidFill>
                  <a:srgbClr val="002060"/>
                </a:solidFill>
              </a:rPr>
              <a:t>- to find each other </a:t>
            </a:r>
            <a:br>
              <a:rPr lang="en-US" sz="3200" b="1" i="1" dirty="0" smtClean="0">
                <a:solidFill>
                  <a:srgbClr val="002060"/>
                </a:solidFill>
              </a:rPr>
            </a:br>
            <a:r>
              <a:rPr lang="en-US" sz="3200" b="1" i="1" dirty="0" smtClean="0">
                <a:solidFill>
                  <a:srgbClr val="002060"/>
                </a:solidFill>
              </a:rPr>
              <a:t>- to feel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F:\DCIM\105OLYMP\PB170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996952"/>
            <a:ext cx="4932040" cy="3699030"/>
          </a:xfrm>
          <a:prstGeom prst="rect">
            <a:avLst/>
          </a:prstGeom>
          <a:noFill/>
        </p:spPr>
      </p:pic>
      <p:pic>
        <p:nvPicPr>
          <p:cNvPr id="3076" name="Picture 4" descr="&amp;Ocy;&amp;bcy;&amp;rcy;&amp;acy;&amp;zcy;&amp;ocy;&amp;vcy;&amp;acy;&amp;tcy;&amp;iecy;&amp;lcy;&amp;softcy;&amp;ncy;&amp;ycy;&amp;jcy; &amp;pcy;&amp;ocy;&amp;rcy;&amp;tcy;&amp;acy;&amp;lcy; &quot;&amp;Mcy;&amp;ocy;&amp;jcy; &amp;ucy;&amp;ncy;&amp;icy;&amp;vcy;&amp;iecy;&amp;rcy;&amp;scy;&amp;icy;&amp;tcy;&amp;iecy;&amp;tcy;&quot; &amp;Pcy;&amp;iecy;&amp;rcy;&amp;vcy;&amp;ycy;&amp;jcy; &amp;gcy;&amp;ocy;&amp;rcy;&amp;ocy;&amp;dcy;&amp;scy;&amp;kcy;&amp;ocy;&amp;jcy; &amp;Kcy;&amp;ocy;&amp;ncy;&amp;kcy;&amp;ucy;&amp;rcy;&amp;scy; &amp;mcy;&amp;iecy;&amp;tcy;&amp;ocy;&amp;dcy;&amp;icy;&amp;chcy;&amp;iecy;&amp;scy;&amp;kcy;&amp;icy;&amp;khcy; &amp;rcy;&amp;acy;&amp;zcy;&amp;rcy;&amp;acy;&amp;bcy;&amp;ocy;&amp;tcy;&amp;ocy;&amp;kcy; &amp;ucy;&amp;rcy;&amp;ocy;&amp;kcy;&amp;ocy;&amp;vcy;/&amp;ucy;&amp;chcy;&amp;iecy;&amp;bcy;&amp;ncy;&amp;ycy;&amp;khcy; &amp;zcy;&amp;acy;&amp;ncy;&amp;yacy;&amp;tcy;&amp;icy;&amp;jcy; &quot;&amp;Mcy;&amp;ocy;&amp;jcy; &amp;ucy;&amp;rcy;&amp;ocy;&amp;kcy; &amp;acy;&amp;ncy;&amp;gcy;&amp;l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509120"/>
            <a:ext cx="3047390" cy="2176707"/>
          </a:xfrm>
          <a:prstGeom prst="rect">
            <a:avLst/>
          </a:prstGeom>
          <a:noFill/>
        </p:spPr>
      </p:pic>
      <p:pic>
        <p:nvPicPr>
          <p:cNvPr id="3078" name="Picture 6" descr="&amp;lcy;&amp;ocy;&amp;ncy;&amp;dcy;&amp;ocy;&amp;ncy;, &amp;ncy;&amp;ocy;&amp;chcy;&amp;softcy;, &amp;acy;&amp;ncy;&amp;gcy;&amp;lcy;&amp;icy;&amp;yacy;, &amp;tcy;&amp;iecy;&amp;mcy;&amp;zcy;&amp;acy;, &amp;gcy;&amp;ocy;&amp;rcy;&amp;ocy;&amp;dcy;, &amp;rcy;&amp;iecy;&amp;kcy;&amp;acy;, &amp;ocy;&amp;gcy;&amp;ncy;&amp;icy; - (&amp;kcy;&amp;acy;&amp;rcy;&amp;tcy;&amp;icy;&amp;ncy;&amp;kcy;&amp;acy;, &amp;icy;&amp;zcy;&amp;ocy;&amp;bcy;&amp;rcy;&amp;acy;&amp;zhcy;&amp;iecy;&amp;ncy;&amp;icy;&amp;iecy;, &amp;fcy;&amp;ocy;&amp;tcy;&amp;ocy;, &amp;ocy;&amp;bcy;&amp;ocy;&amp;icy; 45702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124744"/>
            <a:ext cx="2895644" cy="1628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1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85" decel="100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85" decel="100000"/>
                                        <p:tgtEl>
                                          <p:spTgt spid="30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385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Профессия учитель английского языка как никогда актуальна в современном мире, где стираются границы между странами. Если вы хотите быть услышанным и понятым – учите английский язык!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F:\DCIM\105OLYMP\PB200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04864"/>
            <a:ext cx="6012160" cy="4509120"/>
          </a:xfrm>
          <a:prstGeom prst="rect">
            <a:avLst/>
          </a:prstGeom>
          <a:noFill/>
        </p:spPr>
      </p:pic>
      <p:pic>
        <p:nvPicPr>
          <p:cNvPr id="4100" name="Picture 4" descr="Writing table or coffee table. Part 1 - Trendzona.com News, Luxury Products, Cars, Yachts, Jets, Fashion, Trav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2334905" cy="1313384"/>
          </a:xfrm>
          <a:prstGeom prst="rect">
            <a:avLst/>
          </a:prstGeom>
          <a:noFill/>
        </p:spPr>
      </p:pic>
      <p:pic>
        <p:nvPicPr>
          <p:cNvPr id="4102" name="Picture 6" descr="&amp;ocy;&amp;bcy;&amp;ocy;&amp;icy; &amp;ncy;&amp;acy; &amp;rcy;&amp;acy;&amp;bcy;&amp;ocy;&amp;chcy;&amp;icy;&amp;jcy; &amp;scy;&amp;tcy;&amp;ocy;&amp;lcy; &amp;lcy;&amp;ocy;&amp;ncy;&amp;dcy;&amp;ocy;&amp;ncy; 300 24 138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348880"/>
            <a:ext cx="3158319" cy="17765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356760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Помочь детям овладеть знаниями мне помогают разные приёмы: коммуникативно-направленные задания, интегрированные уроки, проектная деятельность.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F:\DCIM\105OLYMP\PB200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060848"/>
            <a:ext cx="6084168" cy="4563126"/>
          </a:xfrm>
          <a:prstGeom prst="rect">
            <a:avLst/>
          </a:prstGeom>
          <a:noFill/>
        </p:spPr>
      </p:pic>
      <p:pic>
        <p:nvPicPr>
          <p:cNvPr id="5124" name="Picture 4" descr="&amp;Acy;&amp;ncy;&amp;gcy;&amp;lcy;&amp;icy;&amp;jcy;&amp;scy;&amp;kcy;&amp;icy;&amp;jcy; &amp;dcy;&amp;lcy;&amp;yacy; &amp;pcy;&amp;ucy;&amp;tcy;&amp;iecy;&amp;shcy;&amp;iecy;&amp;scy;&amp;tcy;&amp;vcy;&amp;iecy;&amp;ncy;&amp;ncy;&amp;icy;&amp;kcy;&amp;ocy;&amp;vcy; Real Life English : &amp;Gcy;&amp;rcy;&amp;ucy;&amp;pcy;&amp;pcy;&amp;acy; &amp;pcy;&amp;ocy; &amp;icy;&amp;ncy;&amp;tcy;&amp;iecy;&amp;rcy;&amp;iecy;&amp;scy;&amp;acy;&amp;mcy; : &amp;Ocy;&amp;dcy;&amp;ncy;&amp;ocy;&amp;kcy;&amp;lcy;&amp;acy;&amp;scy;&amp;scy;&amp;ncy;&amp;icy;&amp;k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2910916" cy="2232248"/>
          </a:xfrm>
          <a:prstGeom prst="rect">
            <a:avLst/>
          </a:prstGeom>
          <a:noFill/>
        </p:spPr>
      </p:pic>
      <p:pic>
        <p:nvPicPr>
          <p:cNvPr id="5" name="Picture 5" descr="&amp;Kcy;&amp;ycy;&amp;zcy;&amp;ycy;&amp;lcy;&amp;ocy;&amp;rcy;&amp;dcy;&amp;icy;&amp;ncy;&amp;scy;&amp;kcy;&amp;icy;&amp;iecy; &amp;pcy;&amp;iecy;&amp;rcy;&amp;vcy;&amp;ocy;&amp;kcy;&amp;lcy;&amp;acy;&amp;scy;&amp;scy;&amp;ncy;&amp;icy;&amp;kcy;&amp;icy; &amp;scy; &amp;ncy;&amp;ocy;&amp;vcy;&amp;ocy;&amp;gcy;&amp;ocy; &amp;ucy;&amp;chcy;&amp;iecy;&amp;bcy;&amp;ncy;&amp;ocy;&amp;gcy;&amp;ocy; &amp;gcy;&amp;ocy;&amp;dcy;&amp;acy; &amp;bcy;&amp;ucy;&amp;dcy;&amp;ucy;&amp;tcy; &amp;ucy;&amp;chcy;&amp;icy;&amp;tcy;&amp;softcy; &amp;acy;&amp;ncy;&amp;gcy;&amp;lcy;&amp;icy;&amp;jcy;&amp;scy;&amp;kcy;&amp;icy;&amp;jcy; &amp;Icy;&amp;Pcy; KZinf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3096"/>
            <a:ext cx="2891475" cy="23846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</a:t>
            </a:r>
            <a:r>
              <a:rPr lang="ru-RU" b="1" i="1" dirty="0" smtClean="0">
                <a:solidFill>
                  <a:srgbClr val="002060"/>
                </a:solidFill>
              </a:rPr>
              <a:t>Наши проекты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F:\DCIM\105OLYMP\PB180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132856"/>
            <a:ext cx="4860032" cy="3987062"/>
          </a:xfrm>
          <a:prstGeom prst="rect">
            <a:avLst/>
          </a:prstGeom>
          <a:noFill/>
        </p:spPr>
      </p:pic>
      <p:pic>
        <p:nvPicPr>
          <p:cNvPr id="6147" name="Picture 3" descr="F:\DCIM\105OLYMP\PB180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105OLYMP\PB20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5508104" cy="4131078"/>
          </a:xfrm>
          <a:prstGeom prst="rect">
            <a:avLst/>
          </a:prstGeom>
          <a:noFill/>
        </p:spPr>
      </p:pic>
      <p:pic>
        <p:nvPicPr>
          <p:cNvPr id="7171" name="Picture 3" descr="F:\DCIM\105OLYMP\PB200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060848"/>
            <a:ext cx="6228184" cy="46711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194421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 </a:t>
            </a:r>
            <a:r>
              <a:rPr lang="ru-RU" sz="3200" b="1" i="1" dirty="0" smtClean="0">
                <a:solidFill>
                  <a:srgbClr val="002060"/>
                </a:solidFill>
              </a:rPr>
              <a:t>Я не просто учитель, я классный руководитель сложного, но интересного 7«А» класса. Передо мной живые, непредсказуемые, ученики, от которых не всегда знаешь чего ждать.  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Фотографии\школа кл руководст\P1012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420888"/>
            <a:ext cx="5004048" cy="3753036"/>
          </a:xfrm>
          <a:prstGeom prst="rect">
            <a:avLst/>
          </a:prstGeom>
          <a:noFill/>
        </p:spPr>
      </p:pic>
      <p:pic>
        <p:nvPicPr>
          <p:cNvPr id="2051" name="Picture 3" descr="D:\Фотографии\школа кл руководст\P1012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08920"/>
            <a:ext cx="5004048" cy="37530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151216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</a:rPr>
              <a:t>Не всегда удается достичь желаемого, иногда опускаются руки, но, чем труднее путь, тем ценнее и важнее результат. 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D:\Фотографии\школа кл руководст\IMG_1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900941"/>
            <a:ext cx="5724128" cy="3816086"/>
          </a:xfrm>
          <a:prstGeom prst="rect">
            <a:avLst/>
          </a:prstGeom>
          <a:noFill/>
        </p:spPr>
      </p:pic>
      <p:pic>
        <p:nvPicPr>
          <p:cNvPr id="2052" name="Picture 4" descr="D:\Фотографии\школа кл руководст\IMG_1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6084168" cy="40561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305800" cy="28803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i="1" dirty="0" smtClean="0">
                <a:solidFill>
                  <a:srgbClr val="002060"/>
                </a:solidFill>
              </a:rPr>
              <a:t>Работая учителем, никогда не забудешь, что такое детство и как смотреть на мир чистыми глазами. Дети могут научить многому, с ними чувствуешь себя вечно молодым и каждый последующий день не похож на предыдущий.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Фотографии\школа кл руководст\IMG_1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12976"/>
            <a:ext cx="4499992" cy="2999995"/>
          </a:xfrm>
          <a:prstGeom prst="rect">
            <a:avLst/>
          </a:prstGeom>
          <a:noFill/>
        </p:spPr>
      </p:pic>
      <p:pic>
        <p:nvPicPr>
          <p:cNvPr id="1028" name="Picture 4" descr="D:\Фотографии\школа кл руководст\IMG_1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4716016" cy="314401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55"/>
                            </p:stCondLst>
                            <p:childTnLst>
                              <p:par>
                                <p:cTn id="12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55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86081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И самая высокая награда для учителя – это благодарность и безграничная признательность учеников, внимание и любовь, их успехи и достижения. 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Фотографии\школа кл руководст\P1012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4860032" cy="3645024"/>
          </a:xfrm>
          <a:prstGeom prst="rect">
            <a:avLst/>
          </a:prstGeom>
          <a:noFill/>
        </p:spPr>
      </p:pic>
      <p:pic>
        <p:nvPicPr>
          <p:cNvPr id="1027" name="Picture 3" descr="D:\Фотографии\школа кл руководст\P1012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1008"/>
            <a:ext cx="4187957" cy="31409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30580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i="1" dirty="0" smtClean="0">
                <a:solidFill>
                  <a:srgbClr val="002060"/>
                </a:solidFill>
              </a:rPr>
              <a:t>Школа –это не только уроки и домашнее задание, мы стараемся сделать нашу жизнь ярче и интереснее.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Фотографии\школа кл руководст\IMG_1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6732240" cy="44881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04088"/>
            <a:ext cx="3974976" cy="3517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     Аксёнова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Светлана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   Ивановна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F:\фотосалон\DSC_9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697663" cy="55672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графии\школа кл руководст\IMG_1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548680"/>
            <a:ext cx="4968551" cy="3888432"/>
          </a:xfrm>
          <a:prstGeom prst="rect">
            <a:avLst/>
          </a:prstGeom>
          <a:noFill/>
        </p:spPr>
      </p:pic>
      <p:pic>
        <p:nvPicPr>
          <p:cNvPr id="4099" name="Picture 3" descr="D:\Фотографии\школа кл руководст\IMG_1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04864"/>
            <a:ext cx="5832648" cy="44881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графии\школа кл руководст\IMG_1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5508104" cy="3672069"/>
          </a:xfrm>
          <a:prstGeom prst="rect">
            <a:avLst/>
          </a:prstGeom>
          <a:noFill/>
        </p:spPr>
      </p:pic>
      <p:pic>
        <p:nvPicPr>
          <p:cNvPr id="5123" name="Picture 3" descr="D:\Фотографии\школа кл руководст\IMG_1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708920"/>
            <a:ext cx="5652120" cy="37680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графии\школа кл руководст\IMG_1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6192180" cy="4128120"/>
          </a:xfrm>
          <a:prstGeom prst="rect">
            <a:avLst/>
          </a:prstGeom>
          <a:noFill/>
        </p:spPr>
      </p:pic>
      <p:pic>
        <p:nvPicPr>
          <p:cNvPr id="6147" name="Picture 3" descr="D:\Фотографии\школа кл руководст\IMG_1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0808"/>
            <a:ext cx="3150096" cy="47251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графии\школа кл руководст\IMG_1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6804248" cy="4536165"/>
          </a:xfrm>
          <a:prstGeom prst="rect">
            <a:avLst/>
          </a:prstGeom>
          <a:noFill/>
        </p:spPr>
      </p:pic>
      <p:pic>
        <p:nvPicPr>
          <p:cNvPr id="7171" name="Picture 3" descr="D:\Фотографии\школа кл руководст\IMG_1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0648"/>
            <a:ext cx="6948264" cy="46321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графии\школа кл руководст\P1012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60648"/>
            <a:ext cx="6156176" cy="4617132"/>
          </a:xfrm>
          <a:prstGeom prst="rect">
            <a:avLst/>
          </a:prstGeom>
          <a:noFill/>
        </p:spPr>
      </p:pic>
      <p:pic>
        <p:nvPicPr>
          <p:cNvPr id="8195" name="Picture 3" descr="D:\Фотографии\школа кл руководст\P1012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6444208" cy="48331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800867" cy="460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Фотографии\школа кл руководст\P1012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9219" name="Picture 3" descr="D:\Фотографии\школа кл руководст\P1012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9221" name="Picture 5" descr="D:\Фотографии\школа кл руководст\P1012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6" name="Picture 6" descr="D:\Фотографии\школа кл руководст\IMG_15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1080120"/>
          </a:xfrm>
        </p:spPr>
        <p:txBody>
          <a:bodyPr/>
          <a:lstStyle/>
          <a:p>
            <a:r>
              <a:rPr lang="en-US" b="1" i="1" dirty="0" smtClean="0">
                <a:solidFill>
                  <a:srgbClr val="002060"/>
                </a:solidFill>
              </a:rPr>
              <a:t>             to be continued…</a:t>
            </a:r>
            <a:endParaRPr lang="ru-RU" dirty="0"/>
          </a:p>
        </p:txBody>
      </p:sp>
      <p:pic>
        <p:nvPicPr>
          <p:cNvPr id="43010" name="Picture 2" descr="Nabeel R &amp;Mcy;&amp;ocy;&amp;icy; &amp;Fcy;&amp;ocy;&amp;tcy;&amp;ocy;&amp;gcy;&amp;rcy;&amp;acy;&amp;fcy;&amp;icy;&amp;icy; &amp;Dcy;&amp;ucy;&amp;dcy;&amp;u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238884" cy="49224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3058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         </a:t>
            </a:r>
            <a:r>
              <a:rPr lang="ru-RU" sz="3200" b="1" i="1" dirty="0" smtClean="0">
                <a:solidFill>
                  <a:srgbClr val="002060"/>
                </a:solidFill>
              </a:rPr>
              <a:t>Родилась и выросла в городе Брянске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&amp;Bcy;&amp;acy;&amp;zcy;&amp;acy; &amp;Icy;&amp;Scy;&amp;Kcy;&amp;Acy;&amp;Tcy;&amp;IEcy;&amp;Lcy;&amp;IEcy;&amp;J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Bcy;&amp;rcy;&amp;yacy;&amp;ncy;&amp;scy;&amp;kcy; &amp;fcy;&amp;ocy;&amp;tcy;&amp;ocy; 58 / &amp;Fcy;&amp;ocy;&amp;tcy;&amp;ocy; &amp;Bcy;&amp;rcy;&amp;yacy;&amp;ncy;&amp;scy;&amp;kcy;&amp;acy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068960"/>
            <a:ext cx="457200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011.&amp;vcy;&amp;iecy;&amp;scy;&amp;ncy;&amp;acy; - &amp;Ncy;&amp;ocy;&amp;chcy;&amp;ncy;&amp;acy;&amp;yacy; &amp;fcy;&amp;ocy;&amp;tcy;&amp;ocy;&amp;gcy;&amp;rcy;&amp;acy;&amp;fcy;&amp;icy;&amp;yacy; -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052736"/>
            <a:ext cx="3888432" cy="262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5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05800" cy="1215008"/>
          </a:xfrm>
        </p:spPr>
        <p:txBody>
          <a:bodyPr>
            <a:noAutofit/>
          </a:bodyPr>
          <a:lstStyle/>
          <a:p>
            <a:r>
              <a:rPr lang="ru-RU" sz="2800" i="1" dirty="0" smtClean="0"/>
              <a:t>        </a:t>
            </a:r>
            <a:r>
              <a:rPr lang="ru-RU" sz="2800" b="1" i="1" dirty="0" smtClean="0">
                <a:solidFill>
                  <a:srgbClr val="002060"/>
                </a:solidFill>
              </a:rPr>
              <a:t>Окончила факультет иностранных языков в   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                        Брянском Государственном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                     Педагогическом Университете      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&amp;Bcy;&amp;gcy;&amp;ucy; &amp;icy;&amp;mcy; &amp;pcy;&amp;iecy;&amp;tcy;&amp;rcy;&amp;ocy;&amp;vcy;&amp;scy;&amp;kcy;&amp;ocy;&amp;gcy;&amp;ocy; &amp;bcy;&amp;rcy;&amp;yacy;&amp;ncy;&amp;scy;&amp;kcy; &amp;ecy;&amp;kcy;&amp;zcy;&amp;acy;&amp;mcy;&amp;iecy;&amp;ncy;&amp;ycy; &amp;dcy;&amp;lcy;&amp;yacy; &amp;pcy;&amp;ocy;&amp;scy;&amp;tcy;&amp;ucy;&amp;pcy;&amp;lcy;&amp;iecy;&amp;ncy;&amp;icy;&amp;ya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933056"/>
            <a:ext cx="2799010" cy="22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Scy;&amp;ocy;&amp;tscy;&amp;icy;&amp;acy;&amp;lcy;&amp;softcy;&amp;ncy;&amp;ocy;-&amp;pcy;&amp;iecy;&amp;dcy;&amp;acy;&amp;gcy;&amp;ocy;&amp;gcy;&amp;icy;&amp;chcy;&amp;iecy;&amp;scy;&amp;kcy;&amp;icy;&amp;jcy; &amp;Vcy;&amp;ycy;&amp;scy;&amp;shcy;&amp;icy;&amp;iecy; &amp;ucy;&amp;chcy;&amp;iecy;&amp;bcy;&amp;ncy;&amp;ycy;&amp;iecy; &amp;zcy;&amp;acy;&amp;vcy;&amp;iecy;&amp;dcy;&amp;iecy;&amp;ncy;&amp;icy;&amp;yacy; &amp;scy;&amp;tcy;&amp;rcy;&amp;acy;&amp;ncy; &amp;Scy;&amp;Ncy;&amp;Gcy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988840"/>
            <a:ext cx="23812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Ncy;&amp;ocy;&amp;vcy;&amp;ocy;&amp;scy;&amp;tcy;&amp;icy; &amp;Bcy;&amp;rcy;&amp;yacy;&amp;ncy;&amp;scy;&amp;kcy;&amp;acy; - &amp;IEcy;&amp;zhcy;&amp;iecy;&amp;dcy;&amp;ncy;&amp;iecy;&amp;vcy;&amp;ncy;&amp;acy;&amp;yacy; &amp;lcy;&amp;iecy;&amp;ncy;&amp;tcy;&amp;acy; &amp;ncy;&amp;ocy;&amp;vcy;&amp;ocy;&amp;scy;&amp;tcy;&amp;iecy;&amp;jcy; &amp;ocy; &amp;scy;&amp;ocy;&amp;bcy;&amp;ycy;&amp;tcy;&amp;icy;&amp;yacy;&amp;khcy; &amp;vcy; &amp;Bcy;&amp;rcy;&amp;yacy;…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132856"/>
            <a:ext cx="38164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Rcy;&amp;ocy;&amp;scy;&amp;scy;&amp;icy;&amp;jcy;&amp;scy;&amp;kcy;&amp;icy;&amp;jcy; &amp;scy;&amp;tcy;&amp;ucy;&amp;dcy;&amp;scy;&amp;ocy;&amp;yucy;&amp;zcy; &amp;ocy;&amp;bcy;&amp;ncy;&amp;acy;&amp;rcy;&amp;ocy;&amp;dcy;&amp;ocy;&amp;vcy;&amp;acy;&amp;lcy; &amp;scy;&amp;pcy;&amp;icy;&amp;scy;&amp;ocy;&amp;kcy; &amp;icy;&amp;zcy; 126 &amp;ncy;&amp;iecy;&amp;ecy;&amp;fcy;&amp;fcy;&amp;iecy;&amp;kcy;&amp;tcy;&amp;icy;&amp;vcy;&amp;ncy;&amp;ycy;&amp;khcy; &amp;vcy;&amp;ucy;&amp;zcy;&amp;ocy;&amp;vcy;, &amp;vcy;&amp;ycy;&amp;yacy;&amp;vcy;&amp;lcy;&amp;iecy;&amp;ncy;&amp;ncy;&amp;ycy;&amp;khcy; &amp;mcy;&amp;ocy;&amp;ncy;&amp;icy;&amp;tcy;&amp;ocy;&amp;rcy;&amp;icy;&amp;ncy;&amp;gcy;&amp;ocy;&amp;mcy; &amp;Mcy;&amp;icy;&amp;ncy;&amp;ocy;&amp;bcy;&amp;rcy;&amp;ncy;&amp;acy;&amp;ucy;&amp;kcy;&amp;icy;. &amp;Vcy; &amp;scy;&amp;pcy;&amp;icy;&amp;scy;&amp;kcy;&amp;iecy; &amp;ocy;&amp;kcy;&amp;acy;&amp;zcy;&amp;acy;&amp;lcy;&amp;icy;&amp;scy;&amp;softcy; &amp;Rcy;&amp;Gcy;&amp;Gcy;&amp;Ucy;,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060848"/>
            <a:ext cx="2381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&amp;Ncy;&amp;ocy;&amp;vcy;&amp;ocy;&amp;scy;&amp;tcy;&amp;icy; &amp;Bcy;&amp;rcy;&amp;yacy;&amp;ncy;&amp;scy;&amp;kcy;&amp;acy; - &amp;IEcy;&amp;zhcy;&amp;iecy;&amp;dcy;&amp;ncy;&amp;iecy;&amp;vcy;&amp;ncy;&amp;acy;&amp;yacy; &amp;lcy;&amp;iecy;&amp;ncy;&amp;tcy;&amp;acy; &amp;ncy;&amp;ocy;&amp;vcy;&amp;ocy;&amp;scy;&amp;tcy;&amp;iecy;&amp;jcy; &amp;ocy; &amp;scy;&amp;ocy;&amp;bcy;&amp;ycy;&amp;tcy;&amp;icy;&amp;yacy;&amp;khcy; &amp;vcy; &amp;Bcy;&amp;rcy;&amp;yacy;&amp;ncy;&amp;scy;&amp;kcy;&amp;iecy; &amp;icy; &amp;ocy;&amp;bcy;&amp;lcy;&amp;acy;&amp;scy;&amp;tcy;&amp;icy;. &amp;Bcy;&amp;rcy;&amp;yacy;&amp;ncy;&amp;scy;&amp;kcy;&amp;icy;&amp;iecy; &amp;ncy;&amp;ocy;&amp;vcy;&amp;ocy;&amp;scy;&amp;tcy;&amp;icy;: &amp;pcy;&amp;ocy;&amp;lcy;&amp;icy;&amp;tcy;&amp;icy;&amp;kcy;&amp;acy;, &amp;ecy;&amp;kcy;&amp;ocy;&amp;ncy;&amp;ocy;&amp;mcy;&amp;icy;&amp;kcy;&amp;acy;, &amp;kcy;&amp;ucy;&amp;lcy;&amp;softcy;&amp;tcy;&amp;ucy;&amp;rcy;&amp;acy;, &amp;scy;&amp;pcy;&amp;ocy;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4509120"/>
            <a:ext cx="3017912" cy="192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4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4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05800" cy="1440160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002060"/>
                </a:solidFill>
              </a:rPr>
              <a:t> Возвращаясь из разных мест, далеких и не очень, поняла, что лучше родного города нет ничего на белом свете.</a:t>
            </a:r>
            <a:endParaRPr lang="ru-RU" sz="3100" b="1" i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&amp;Fcy;&amp;ocy;&amp;tcy;&amp;ocy;: &amp;Scy;&amp;ocy;&amp;bcy;&amp;ocy;&amp;rcy; &amp;vcy; &amp;Bcy;&amp;rcy;&amp;yacy;&amp;ncy;&amp;scy;&amp;kcy;&amp;iecy;. &amp;Ncy;&amp;icy;&amp;kcy;&amp;icy;&amp;tcy;&amp;acy; &amp;IEcy;&amp;vcy;&amp;tcy;&amp;icy;&amp;khcy;&amp;ocy;&amp;vcy;. &amp;Gcy;&amp;ocy;&amp;rcy;&amp;ocy;&amp;dcy; - &amp;Fcy;&amp;ocy;&amp;tcy;&amp;ocy; &amp;icy; &amp;fcy;&amp;ocy;&amp;tcy;&amp;ocy;&amp;gcy;&amp;rcy;…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403244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&amp;Ocy;&amp;tcy;&amp;chcy;&amp;iocy;&amp;tcy; &amp;ocy; &amp;pcy;&amp;ocy;&amp;iecy;&amp;zcy;&amp;dcy;&amp;kcy;&amp;iecy; &amp;vcy; &amp;Bcy;&amp;rcy;&amp;yacy;&amp;ncy;&amp;scy;&amp;kcy; - &amp;Pcy;&amp;ucy;&amp;tcy;&amp;iecy;&amp;shcy;&amp;iecy;&amp;scy;&amp;tcy;&amp;vcy;&amp;icy;&amp;yacy; - &amp;Pcy;&amp;lcy;&amp;acy;&amp;ncy;&amp;iecy;&amp;tcy;&amp;acy; &amp;Dcy;&amp;ocy;&amp;rcy;&amp;ocy;&amp;g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8880"/>
            <a:ext cx="3996209" cy="388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206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</a:t>
            </a:r>
            <a:r>
              <a:rPr lang="ru-RU" b="1" i="1" dirty="0" smtClean="0">
                <a:solidFill>
                  <a:srgbClr val="002060"/>
                </a:solidFill>
              </a:rPr>
              <a:t>Любимые места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&amp;Vcy;&amp;iecy;&amp;dcy;&amp;ucy;&amp;shchcy;&amp;icy;&amp;jcy;: &amp;Scy;&amp;ncy;&amp;ocy;&amp;vcy;&amp;acy; &amp;ocy;&amp;scy;&amp;iecy;&amp;ncy;&amp;softcy;, &amp;scy;&amp;ncy;&amp;ocy;&amp;vcy;&amp;acy; &amp;pcy;&amp;tcy;&amp;icy;&amp;tscy;&amp;ycy; &amp;vcy; &amp;tcy;&amp;iecy;&amp;pcy;&amp;lcy;&amp;ycy;&amp;jcy; &amp;kcy;&amp;rcy;&amp;acy;&amp;jcy; &amp;lcy;&amp;iecy;&amp;tcy;&amp;iecy;&amp;tcy;&amp;softcy; &amp;scy;&amp;pcy;&amp;iecy;&amp;shcy;&amp;acy;&amp;tcy; &amp;icy; &amp;ocy;&amp;pcy;&amp;yacy;&amp;tcy;&amp;softcy; &amp;ocy;&amp;scy;&amp;iecy;&amp;ncy;&amp;ncy;&amp;icy;&amp;jcy; &amp;pcy;&amp;rcy;&amp;acy;&amp;zcy;&amp;dcy;&amp;ncy;&amp;icy;&amp;kcy; &amp;kcy; &amp;ncy;&amp;acy;&amp;mcy; &amp;pcy;&amp;rcy;&amp;icy;&amp;khcy;&amp;ocy;&amp;dcy;&amp;icy;&amp;tcy; &amp;vcy; &amp;dcy;&amp;iecy;&amp;tcy;&amp;scy;&amp;kcy;&amp;icy;&amp;jcy; &amp;scy;&amp;acy;&amp;dcy; &amp;Rcy;&amp;iecy;&amp;bcy;&amp;iecy;&amp;ncy;&amp;ocy;&amp;k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564904"/>
            <a:ext cx="4176464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Kcy;&amp;ocy;&amp;ncy;&amp;kcy;&amp;ucy;&amp;rcy;&amp;scy; &amp;vcy; &amp;Bcy;&amp;rcy;&amp;yacy;&amp;ncy;&amp;scy;&amp;kcy;&amp;ie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778771" cy="306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Scy;&amp;acy;&amp;dcy; &amp;Scy;&amp;vcy;&amp;iecy;&amp;ncy;&amp;scy;&amp;kcy;&amp;ocy;&amp;gcy;&amp;ocy; &amp;mcy;&amp;ocy;&amp;ncy;&amp;acy;&amp;scy;&amp;tcy;&amp;ycy;&amp;rcy;&amp;yacy; : &amp;Bcy;&amp;Rcy;&amp;YAcy;&amp;Ncy;&amp;Scy;&amp;Kcy;&amp;Icy;&amp;Jcy; &amp;Pcy;&amp;Ucy;&amp;Tcy;&amp;IEcy;&amp;Vcy;&amp;Ocy;&amp;Dcy;&amp;Icy;&amp;Tcy;&amp;IEcy;&amp;Lcy;&amp;SOFTcy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196752"/>
            <a:ext cx="5940425" cy="334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05800" cy="4206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&amp;Acy;&amp;dcy;&amp;mcy;&amp;icy;&amp;ncy;&amp;icy;&amp;scy;&amp;tcy;&amp;rcy;&amp;acy;&amp;tscy;&amp;icy;&amp;yacy; &amp;Bcy;&amp;rcy;&amp;yacy;&amp;ncy;&amp;scy;&amp;kcy;&amp;ocy;&amp;jcy; &amp;ocy;&amp;bcy;&amp;lcy;&amp;acy;&amp;scy;&amp;tcy;&amp;icy; / &amp;Bcy;&amp;rcy;&amp;yacy;&amp;ncy;&amp;scy;&amp;kcy;&amp;acy;&amp;yacy; &amp;ocy;&amp;bcy;&amp;lcy;&amp;acy;&amp;scy;&amp;tcy;&amp;softcy; / &amp;Kcy;&amp;ucy;&amp;lcy;&amp;softcy;&amp;tcy;&amp;ucy;&amp;rcy;&amp;acy; &amp;icy; &amp;icy;&amp;scy;&amp;kcy;&amp;ucy;&amp;scy;&amp;scy;&amp;tcy;&amp;vcy;&amp;ocy; / &amp;Pcy;&amp;acy;&amp;rcy;&amp;kcy;-&amp;mcy;&amp;ucy;&amp;zcy;&amp;iecy;&amp;jcy; &amp;icy;&amp;mcy;.&amp;Acy;.&amp;Kcy;.&amp;Tcy;&amp;ocy;&amp;lcy;&amp;scy;&amp;tcy;&amp;ocy;&amp;g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620688"/>
            <a:ext cx="3371850" cy="5314951"/>
          </a:xfrm>
          <a:prstGeom prst="rect">
            <a:avLst/>
          </a:prstGeom>
          <a:noFill/>
        </p:spPr>
      </p:pic>
      <p:pic>
        <p:nvPicPr>
          <p:cNvPr id="2054" name="Picture 6" descr="http://briansk.ru/mastbank/i/s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04333"/>
            <a:ext cx="5472608" cy="2914164"/>
          </a:xfrm>
          <a:prstGeom prst="rect">
            <a:avLst/>
          </a:prstGeom>
          <a:noFill/>
        </p:spPr>
      </p:pic>
      <p:pic>
        <p:nvPicPr>
          <p:cNvPr id="2056" name="Picture 8" descr="&amp;Mcy;&amp;ucy;&amp;zcy;&amp;ycy;&amp;kcy;&amp;acy;&amp;lcy;&amp;softcy;&amp;ncy;&amp;ycy;&amp;iecy; &amp;fcy;&amp;ocy;&amp;ncy;&amp;tcy;&amp;acy;&amp;ncy;&amp;ycy; &amp;ocy;&amp;tcy;&amp;kcy;&amp;rcy;&amp;ycy;&amp;lcy;&amp;icy;&amp;scy;&amp;softcy; - &amp;Bcy;&amp;Rcy;&amp;YAcy;&amp;Ncy;&amp;Scy;&amp;Kcy;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48680"/>
            <a:ext cx="3888432" cy="28455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3744416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С 1999 года я начала свой педагогический опыт в гимназии №3 г.Брянска и в 2000 году продолжила его в средней школе №9, где меня встретили опытные, отзывчивые, доброжелательные педагоги и люди. Мечтала ли я в детстве стать учителем? Скорее «нет», чем «да». В школьные годы я хотела быть  певицей и врачом,  следователем и архитектором, психологом и журналистом. И все-таки мой учитель немецкого языка Евдокия Наумовна оказала на мой выбор решающее значение. Я выбрала, пожалуй, самую сложную, творческую, но интересную профессию… УЧИТЕЛЯ, в которой сочетается все – учитель-актер, учитель-ведущий, учитель-психолог.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F:\DCIM\105OLYMP\PB160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437112"/>
            <a:ext cx="2808312" cy="2106234"/>
          </a:xfrm>
          <a:prstGeom prst="rect">
            <a:avLst/>
          </a:prstGeom>
          <a:noFill/>
        </p:spPr>
      </p:pic>
      <p:pic>
        <p:nvPicPr>
          <p:cNvPr id="1027" name="Picture 3" descr="F:\DCIM\105OLYMP\PB160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437112"/>
            <a:ext cx="2771800" cy="20788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33224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Хороший урок это: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-мудрость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-терпение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-вера в каждого ученика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-работоспособность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-оптимизм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-преданность своему делу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-доброта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-забота о здоровье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-добрый юмор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F:\DCIM\105OLYMP\PB170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20688"/>
            <a:ext cx="3971933" cy="3312368"/>
          </a:xfrm>
          <a:prstGeom prst="rect">
            <a:avLst/>
          </a:prstGeom>
          <a:noFill/>
        </p:spPr>
      </p:pic>
      <p:pic>
        <p:nvPicPr>
          <p:cNvPr id="2054" name="Picture 6" descr="london, Big ben, &amp;lcy;&amp;ocy;&amp;ncy;&amp;dcy;&amp;ocy;&amp;ncy;, &amp;acy;&amp;vcy;&amp;tcy;&amp;ocy;&amp;bcy;&amp;ucy;&amp;scy;&amp;ycy; &amp;kcy;&amp;acy;&amp;rcy;&amp;tcy;&amp;icy;&amp;ncy;&amp;kcy;&amp;icy; &amp;ncy;&amp;acy; &amp;rcy;&amp;acy;&amp;bcy;&amp;ocy;&amp;chcy;&amp;icy;&amp;jcy; &amp;scy;&amp;tcy;&amp;ocy;&amp;lcy; &amp;scy;&amp;kcy;&amp;acy;&amp;chcy;&amp;acy;&amp;tcy;&amp;softcy; 1920x1080 22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221088"/>
            <a:ext cx="4134428" cy="23256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88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888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586</TotalTime>
  <Words>364</Words>
  <Application>Microsoft Office PowerPoint</Application>
  <PresentationFormat>Экран (4:3)</PresentationFormat>
  <Paragraphs>21</Paragraphs>
  <Slides>27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      Самопрезентация учителя              английского языка       МБОУ СОШ №9 г. Брянска                       с углубленным изучением             отдельных предметов им. Ф.И.Тютчева           Аксёновой Светланы                        Ивановны</vt:lpstr>
      <vt:lpstr>     Аксёнова     Светлана      Ивановна</vt:lpstr>
      <vt:lpstr>         Родилась и выросла в городе Брянске</vt:lpstr>
      <vt:lpstr>        Окончила факультет иностранных языков в                             Брянском Государственном                       Педагогическом Университете       </vt:lpstr>
      <vt:lpstr> Возвращаясь из разных мест, далеких и не очень, поняла, что лучше родного города нет ничего на белом свете.</vt:lpstr>
      <vt:lpstr>               Любимые места</vt:lpstr>
      <vt:lpstr>               </vt:lpstr>
      <vt:lpstr>С 1999 года я начала свой педагогический опыт в гимназии №3 г.Брянска и в 2000 году продолжила его в средней школе №9, где меня встретили опытные, отзывчивые, доброжелательные педагоги и люди. Мечтала ли я в детстве стать учителем? Скорее «нет», чем «да». В школьные годы я хотела быть  певицей и врачом,  следователем и архитектором, психологом и журналистом. И все-таки мой учитель немецкого языка Евдокия Наумовна оказала на мой выбор решающее значение. Я выбрала, пожалуй, самую сложную, творческую, но интересную профессию… УЧИТЕЛЯ, в которой сочетается все – учитель-актер, учитель-ведущий, учитель-психолог. </vt:lpstr>
      <vt:lpstr>Хороший урок это: -мудрость -терпение -вера в каждого ученика -работоспособность -оптимизм -преданность своему делу -доброта -забота о здоровье -добрый юмор  </vt:lpstr>
      <vt:lpstr>Хороший учитель – пример для подражания. Мой жизненный девиз: - to see the world - to carry out my plans - to see behind the walls - don`t stop to amaze - to find each other  - to feel</vt:lpstr>
      <vt:lpstr>Профессия учитель английского языка как никогда актуальна в современном мире, где стираются границы между странами. Если вы хотите быть услышанным и понятым – учите английский язык!</vt:lpstr>
      <vt:lpstr>Помочь детям овладеть знаниями мне помогают разные приёмы: коммуникативно-направленные задания, интегрированные уроки, проектная деятельность.</vt:lpstr>
      <vt:lpstr>              Наши проекты</vt:lpstr>
      <vt:lpstr>Слайд 14</vt:lpstr>
      <vt:lpstr>  Я не просто учитель, я классный руководитель сложного, но интересного 7«А» класса. Передо мной живые, непредсказуемые, ученики, от которых не всегда знаешь чего ждать.  </vt:lpstr>
      <vt:lpstr> Не всегда удается достичь желаемого, иногда опускаются руки, но, чем труднее путь, тем ценнее и важнее результат. </vt:lpstr>
      <vt:lpstr> Работая учителем, никогда не забудешь, что такое детство и как смотреть на мир чистыми глазами. Дети могут научить многому, с ними чувствуешь себя вечно молодым и каждый последующий день не похож на предыдущий.</vt:lpstr>
      <vt:lpstr>И самая высокая награда для учителя – это благодарность и безграничная признательность учеников, внимание и любовь, их успехи и достижения. </vt:lpstr>
      <vt:lpstr> Школа –это не только уроки и домашнее задание, мы стараемся сделать нашу жизнь ярче и интереснее.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            to be continued…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Самопрезентация учителя             английского языка      МБОУ СОШ №9 г. Брянска     с углубленным изучением отдельных предметов им.Ф.И.Тютчева Аксёновой Светланы</dc:title>
  <dc:creator>WORKS</dc:creator>
  <cp:lastModifiedBy>WORKS</cp:lastModifiedBy>
  <cp:revision>83</cp:revision>
  <dcterms:created xsi:type="dcterms:W3CDTF">2014-11-12T14:34:34Z</dcterms:created>
  <dcterms:modified xsi:type="dcterms:W3CDTF">2015-02-08T17:13:53Z</dcterms:modified>
</cp:coreProperties>
</file>